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4" r:id="rId5"/>
    <p:sldId id="259" r:id="rId6"/>
    <p:sldId id="260" r:id="rId7"/>
    <p:sldId id="275" r:id="rId8"/>
    <p:sldId id="276" r:id="rId9"/>
    <p:sldId id="272" r:id="rId10"/>
    <p:sldId id="279" r:id="rId11"/>
    <p:sldId id="278" r:id="rId12"/>
    <p:sldId id="263" r:id="rId13"/>
    <p:sldId id="262" r:id="rId14"/>
    <p:sldId id="283" r:id="rId15"/>
    <p:sldId id="265" r:id="rId16"/>
    <p:sldId id="280" r:id="rId17"/>
    <p:sldId id="267" r:id="rId18"/>
    <p:sldId id="281" r:id="rId19"/>
    <p:sldId id="268" r:id="rId20"/>
    <p:sldId id="269" r:id="rId21"/>
    <p:sldId id="270" r:id="rId22"/>
    <p:sldId id="282" r:id="rId23"/>
    <p:sldId id="271" r:id="rId24"/>
    <p:sldId id="273" r:id="rId25"/>
    <p:sldId id="286" r:id="rId26"/>
    <p:sldId id="285" r:id="rId27"/>
    <p:sldId id="288" r:id="rId28"/>
    <p:sldId id="287" r:id="rId29"/>
    <p:sldId id="289" r:id="rId30"/>
    <p:sldId id="274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F4DB-1406-4793-8F4D-56A1DA725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ety23.jpg"/>
          <p:cNvPicPr>
            <a:picLocks noChangeAspect="1"/>
          </p:cNvPicPr>
          <p:nvPr userDrawn="1"/>
        </p:nvPicPr>
        <p:blipFill>
          <a:blip r:embed="rId5" cstate="print"/>
          <a:srcRect r="73169"/>
          <a:stretch>
            <a:fillRect/>
          </a:stretch>
        </p:blipFill>
        <p:spPr>
          <a:xfrm>
            <a:off x="8388424" y="0"/>
            <a:ext cx="755576" cy="6858000"/>
          </a:xfrm>
          <a:prstGeom prst="rect">
            <a:avLst/>
          </a:prstGeom>
        </p:spPr>
      </p:pic>
      <p:pic>
        <p:nvPicPr>
          <p:cNvPr id="9" name="Рисунок 8" descr="dety23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580112" y="0"/>
            <a:ext cx="2816066" cy="6858000"/>
          </a:xfrm>
          <a:prstGeom prst="rect">
            <a:avLst/>
          </a:prstGeom>
        </p:spPr>
      </p:pic>
      <p:pic>
        <p:nvPicPr>
          <p:cNvPr id="8" name="Рисунок 7" descr="dety23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771800" y="0"/>
            <a:ext cx="2816066" cy="6858000"/>
          </a:xfrm>
          <a:prstGeom prst="rect">
            <a:avLst/>
          </a:prstGeom>
        </p:spPr>
      </p:pic>
      <p:pic>
        <p:nvPicPr>
          <p:cNvPr id="7" name="Рисунок 6" descr="dety23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81606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06FF2-4627-42B5-B292-FF8EA9B75931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5A003-8F13-4943-85B4-ED047A059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mg15.nnm.ru/7/8/4/f/5/3a25e2105ca769b1e49cab644b8.jpg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christmasplus.narod.ru/formy/img_spel-u/spelu26.JPG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search?text=%D0%BA%D0%B0%D1%80%D1%82%D0%B8%D0%BD%D0%BA%D0%B8%20%20%20%20%20%D1%80%D0%B0%D1%86%D0%B8%D0%BE%D0%BD%D0%B0%D0%BB%D1%8C%D0%BD%D0%BE%D0%B5%20%D0%BF%D0%B8%D1%82%D0%B0%D0%BD%D0%B8%D0%B5&amp;stype=image&amp;clid=40488" TargetMode="External"/><Relationship Id="rId2" Type="http://schemas.openxmlformats.org/officeDocument/2006/relationships/hyperlink" Target="http://blogs.pravda.ru/users/pravilnoe-pitanie/post92331063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55.radikal.ru/i149/0906/3a/f674de0472ec.jp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s40.radikal.ru/i089/0911/2a/39b832c8ff49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09"/>
            <a:ext cx="7772400" cy="2600342"/>
          </a:xfrm>
        </p:spPr>
        <p:txBody>
          <a:bodyPr/>
          <a:lstStyle/>
          <a:p>
            <a:r>
              <a:rPr lang="ru-RU" dirty="0" smtClean="0"/>
              <a:t>«Я здоровье берегу, сам себе я помогу!»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14348" y="3886200"/>
            <a:ext cx="6429420" cy="232888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Быстрова Светлана Владимировна</a:t>
            </a:r>
            <a:endParaRPr lang="ru-RU" sz="1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учитель начальных классов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Брюховецкий район , ст. Новоджерелиевская 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Тел</a:t>
            </a:r>
            <a:r>
              <a:rPr lang="en-US" b="1" i="1" dirty="0" smtClean="0">
                <a:solidFill>
                  <a:srgbClr val="FF0000"/>
                </a:solidFill>
              </a:rPr>
              <a:t>. 89186619985,</a:t>
            </a: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e-mail –ms.bystrova.1968@mail.ru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 </a:t>
            </a:r>
            <a:endParaRPr lang="ru-RU" sz="2800" dirty="0" smtClean="0">
              <a:solidFill>
                <a:srgbClr val="FF0000"/>
              </a:solidFill>
            </a:endParaRPr>
          </a:p>
          <a:p>
            <a:pPr lvl="8"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214414" y="1000109"/>
            <a:ext cx="6786610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средняя общеобразовательная школа №13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Rectangle 5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785100" cy="1438275"/>
          </a:xfrm>
        </p:spPr>
      </p:pic>
      <p:pic>
        <p:nvPicPr>
          <p:cNvPr id="14339" name="Содержимое 7" descr="ол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00" y="2714620"/>
            <a:ext cx="7920290" cy="3857652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625" y="1071546"/>
            <a:ext cx="8286750" cy="5214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85725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полезно, а что нет?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643050"/>
            <a:ext cx="2286016" cy="92869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charset="0"/>
              </a:rPr>
              <a:t>Полезные продукты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1714488"/>
            <a:ext cx="228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charset="0"/>
              </a:rPr>
              <a:t>Неполезные продукты</a:t>
            </a:r>
            <a:endParaRPr lang="ru-RU" sz="20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143248"/>
            <a:ext cx="29289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charset="0"/>
              </a:rPr>
              <a:t>Рыба,</a:t>
            </a:r>
          </a:p>
          <a:p>
            <a:pPr algn="ctr"/>
            <a:r>
              <a:rPr lang="ru-RU" dirty="0" smtClean="0">
                <a:latin typeface="Arial" charset="0"/>
              </a:rPr>
              <a:t>кефир, </a:t>
            </a:r>
          </a:p>
          <a:p>
            <a:pPr algn="ctr"/>
            <a:r>
              <a:rPr lang="ru-RU" dirty="0" smtClean="0">
                <a:latin typeface="Arial" charset="0"/>
              </a:rPr>
              <a:t>геркулес,</a:t>
            </a:r>
          </a:p>
          <a:p>
            <a:pPr algn="ctr"/>
            <a:r>
              <a:rPr lang="ru-RU" dirty="0" smtClean="0">
                <a:latin typeface="Arial" charset="0"/>
              </a:rPr>
              <a:t>подсолнечное масло,  морковь, </a:t>
            </a:r>
          </a:p>
          <a:p>
            <a:pPr algn="ctr"/>
            <a:r>
              <a:rPr lang="ru-RU" dirty="0" smtClean="0">
                <a:latin typeface="Arial" charset="0"/>
              </a:rPr>
              <a:t>капуста, </a:t>
            </a:r>
          </a:p>
          <a:p>
            <a:pPr algn="ctr"/>
            <a:r>
              <a:rPr lang="ru-RU" dirty="0" smtClean="0">
                <a:latin typeface="Arial" charset="0"/>
              </a:rPr>
              <a:t>яблоки, </a:t>
            </a:r>
          </a:p>
          <a:p>
            <a:pPr algn="ctr"/>
            <a:r>
              <a:rPr lang="ru-RU" dirty="0" smtClean="0">
                <a:latin typeface="Arial" charset="0"/>
              </a:rPr>
              <a:t>груши, </a:t>
            </a:r>
          </a:p>
          <a:p>
            <a:pPr algn="ctr"/>
            <a:r>
              <a:rPr lang="ru-RU" dirty="0" smtClean="0">
                <a:latin typeface="Arial" charset="0"/>
              </a:rPr>
              <a:t>хлеб</a:t>
            </a:r>
            <a:endParaRPr lang="ru-RU" dirty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3214686"/>
            <a:ext cx="33575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charset="0"/>
              </a:rPr>
              <a:t>Пепси, </a:t>
            </a:r>
          </a:p>
          <a:p>
            <a:pPr algn="ctr"/>
            <a:r>
              <a:rPr lang="ru-RU" dirty="0" smtClean="0">
                <a:latin typeface="Arial" charset="0"/>
              </a:rPr>
              <a:t>фанта, </a:t>
            </a:r>
          </a:p>
          <a:p>
            <a:pPr algn="ctr"/>
            <a:r>
              <a:rPr lang="ru-RU" dirty="0" smtClean="0">
                <a:latin typeface="Arial" charset="0"/>
              </a:rPr>
              <a:t>чипсы, </a:t>
            </a:r>
          </a:p>
          <a:p>
            <a:pPr algn="ctr"/>
            <a:r>
              <a:rPr lang="ru-RU" dirty="0" smtClean="0">
                <a:latin typeface="Arial" charset="0"/>
              </a:rPr>
              <a:t>жирное мясо, </a:t>
            </a:r>
          </a:p>
          <a:p>
            <a:pPr algn="ctr"/>
            <a:r>
              <a:rPr lang="ru-RU" dirty="0" smtClean="0">
                <a:latin typeface="Arial" charset="0"/>
              </a:rPr>
              <a:t>торты, </a:t>
            </a:r>
          </a:p>
          <a:p>
            <a:pPr algn="ctr"/>
            <a:r>
              <a:rPr lang="ru-RU" dirty="0" smtClean="0">
                <a:latin typeface="Arial" charset="0"/>
              </a:rPr>
              <a:t>«Сникерс», шоколадные конфеты</a:t>
            </a:r>
            <a:endParaRPr lang="ru-RU" dirty="0">
              <a:latin typeface="Arial" charset="0"/>
            </a:endParaRPr>
          </a:p>
        </p:txBody>
      </p:sp>
      <p:pic>
        <p:nvPicPr>
          <p:cNvPr id="7" name="Picture 13" descr="j022377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14446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j022377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5357826"/>
            <a:ext cx="15843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j02347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285992"/>
            <a:ext cx="10541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j018921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5403884"/>
            <a:ext cx="1622408" cy="118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ижний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4357695"/>
            <a:ext cx="7500958" cy="250030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29732" name="Picture 36" descr="st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76625"/>
            <a:ext cx="5759450" cy="3381375"/>
          </a:xfrm>
          <a:prstGeom prst="rect">
            <a:avLst/>
          </a:prstGeom>
          <a:noFill/>
        </p:spPr>
      </p:pic>
      <p:pic>
        <p:nvPicPr>
          <p:cNvPr id="29703" name="Picture 7" descr="04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36000"/>
          </a:blip>
          <a:srcRect/>
          <a:stretch>
            <a:fillRect/>
          </a:stretch>
        </p:blipFill>
        <p:spPr bwMode="auto">
          <a:xfrm>
            <a:off x="6664325" y="4005263"/>
            <a:ext cx="2479675" cy="2636837"/>
          </a:xfrm>
          <a:prstGeom prst="rect">
            <a:avLst/>
          </a:prstGeom>
          <a:noFill/>
        </p:spPr>
      </p:pic>
      <p:pic>
        <p:nvPicPr>
          <p:cNvPr id="29709" name="Picture 13" descr="365_thumb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1F4F9"/>
              </a:clrFrom>
              <a:clrTo>
                <a:srgbClr val="F1F4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000108"/>
            <a:ext cx="1800225" cy="1800225"/>
          </a:xfrm>
          <a:prstGeom prst="rect">
            <a:avLst/>
          </a:prstGeom>
          <a:noFill/>
        </p:spPr>
      </p:pic>
      <p:pic>
        <p:nvPicPr>
          <p:cNvPr id="29713" name="Picture 17" descr="frukti_klubnik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000108"/>
            <a:ext cx="1657350" cy="1281113"/>
          </a:xfrm>
          <a:prstGeom prst="rect">
            <a:avLst/>
          </a:prstGeom>
          <a:noFill/>
        </p:spPr>
      </p:pic>
      <p:pic>
        <p:nvPicPr>
          <p:cNvPr id="29715" name="Picture 19" descr="kon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7875" y="785794"/>
            <a:ext cx="2016125" cy="1352550"/>
          </a:xfrm>
          <a:prstGeom prst="rect">
            <a:avLst/>
          </a:prstGeom>
          <a:noFill/>
        </p:spPr>
      </p:pic>
      <p:pic>
        <p:nvPicPr>
          <p:cNvPr id="29717" name="Picture 21" descr="h_6913568e8e5b970e79dfcbce99a930cb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1071546"/>
            <a:ext cx="1008063" cy="895350"/>
          </a:xfrm>
          <a:prstGeom prst="rect">
            <a:avLst/>
          </a:prstGeom>
          <a:noFill/>
        </p:spPr>
      </p:pic>
      <p:pic>
        <p:nvPicPr>
          <p:cNvPr id="29721" name="Picture 25" descr="Yogur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1857364"/>
            <a:ext cx="1031875" cy="1778000"/>
          </a:xfrm>
          <a:prstGeom prst="rect">
            <a:avLst/>
          </a:prstGeom>
          <a:noFill/>
        </p:spPr>
      </p:pic>
      <p:pic>
        <p:nvPicPr>
          <p:cNvPr id="29719" name="Picture 23" descr="7aea9789014ac156d89457ad4aa944e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571612"/>
            <a:ext cx="2233613" cy="1406525"/>
          </a:xfrm>
          <a:prstGeom prst="rect">
            <a:avLst/>
          </a:prstGeom>
          <a:noFill/>
        </p:spPr>
      </p:pic>
      <p:pic>
        <p:nvPicPr>
          <p:cNvPr id="29705" name="Picture 9" descr="top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1643050"/>
            <a:ext cx="1344613" cy="1558925"/>
          </a:xfrm>
          <a:prstGeom prst="rect">
            <a:avLst/>
          </a:prstGeom>
          <a:noFill/>
        </p:spPr>
      </p:pic>
      <p:pic>
        <p:nvPicPr>
          <p:cNvPr id="29723" name="Picture 27" descr="chipsy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44"/>
            <a:ext cx="1728788" cy="1071562"/>
          </a:xfrm>
          <a:prstGeom prst="rect">
            <a:avLst/>
          </a:prstGeom>
          <a:noFill/>
        </p:spPr>
      </p:pic>
      <p:pic>
        <p:nvPicPr>
          <p:cNvPr id="29725" name="Picture 29" descr="coca_cola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500174"/>
            <a:ext cx="795338" cy="1487488"/>
          </a:xfrm>
          <a:prstGeom prst="rect">
            <a:avLst/>
          </a:prstGeom>
          <a:noFill/>
        </p:spPr>
      </p:pic>
      <p:pic>
        <p:nvPicPr>
          <p:cNvPr id="29727" name="Picture 31" descr="tort_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500306"/>
            <a:ext cx="2016125" cy="18113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4 -0.01574 C -0.14566 0.13102 -0.31059 0.27778 -0.38559 0.3463 C -0.46059 0.41482 -0.42691 0.39213 -0.43056 0.39537 C -0.43421 0.39861 -0.42084 0.38241 -0.4073 0.36644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741 C 0.11268 -0.03681 0.22535 -0.06598 0.31858 0.04977 C 0.41163 0.16574 0.51893 0.58171 0.55903 0.68842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C 0.10295 0.14028 0.20608 0.28056 0.23611 0.36343 C 0.26615 0.44607 0.28559 0.51366 0.18038 0.49676 C 0.07535 0.4801 -0.29878 0.30162 -0.39444 0.2625 " pathEditMode="relative" rAng="0" ptsTypes="aaaA">
                                      <p:cBhvr>
                                        <p:cTn id="35" dur="2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C -0.06025 0.13171 -0.12049 0.26389 -0.14427 0.316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7 C -0.18629 0.10857 -0.37241 0.21713 -0.44827 0.27778 C -0.52414 0.33843 -0.55626 0.34792 -0.45487 0.36459 C -0.35348 0.38125 0.02257 0.37153 0.16007 0.37778 C 0.29757 0.38403 0.33629 0.3426 0.37014 0.40232 C 0.40399 0.46204 0.36458 0.6801 0.36337 0.73565 " pathEditMode="relative" ptsTypes="aaaaaA">
                                      <p:cBhvr>
                                        <p:cTn id="57" dur="2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5573 0.16945 0.11163 0.33912 0.13403 0.4071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C -0.19219 0.03542 -0.38403 0.0713 -0.45399 0.12408 C -0.52379 0.17686 -0.49427 0.22454 -0.42083 0.3169 C -0.34705 0.40926 -0.08021 0.61806 -0.01233 0.67801 " pathEditMode="relative" rAng="0" ptsTypes="aaaA">
                                      <p:cBhvr>
                                        <p:cTn id="79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11302 0.11389 0.22621 0.22824 0.2717 0.2740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C -0.17361 0.0706 -0.34705 0.1412 -0.4184 0.1912 C -0.48976 0.2412 -0.49757 0.28032 -0.42847 0.3 C -0.35938 0.31968 -0.08125 0.28542 -0.00347 0.30903 C 0.07431 0.33264 0.03125 0.42014 0.03819 0.44236 " pathEditMode="relative" ptsTypes="aaaaA">
                                      <p:cBhvr>
                                        <p:cTn id="101" dur="2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046 C -0.01684 -0.0007 -0.03351 -0.00116 -0.0467 0.00995 C -0.0599 0.02106 -0.06945 0.02338 -0.07952 0.06759 C -0.08941 0.11157 -0.10191 0.24051 -0.10643 0.27523 " pathEditMode="relative" rAng="0" ptsTypes="aaaA">
                                      <p:cBhvr>
                                        <p:cTn id="112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00109"/>
            <a:ext cx="7772400" cy="100013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«Овощи – кладовая здоровья»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768" y="3929066"/>
            <a:ext cx="1700202" cy="1714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12" descr="J007617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2024063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24000"/>
          </a:blip>
          <a:srcRect/>
          <a:stretch>
            <a:fillRect/>
          </a:stretch>
        </p:blipFill>
        <p:spPr>
          <a:xfrm>
            <a:off x="5643570" y="3786190"/>
            <a:ext cx="2757487" cy="2020888"/>
          </a:xfrm>
          <a:noFill/>
        </p:spPr>
      </p:pic>
      <p:pic>
        <p:nvPicPr>
          <p:cNvPr id="7" name="Picture 8" descr="тыква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6938962" y="3786190"/>
            <a:ext cx="220503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огурцы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2428860" y="1928802"/>
            <a:ext cx="202247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редиска2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/>
          <a:stretch>
            <a:fillRect/>
          </a:stretch>
        </p:blipFill>
        <p:spPr bwMode="auto">
          <a:xfrm>
            <a:off x="7000892" y="1928802"/>
            <a:ext cx="16573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11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>
          <a:xfrm>
            <a:off x="285720" y="4643446"/>
            <a:ext cx="2757487" cy="2020888"/>
          </a:xfrm>
          <a:prstGeom prst="rect">
            <a:avLst/>
          </a:prstGeom>
          <a:noFill/>
        </p:spPr>
      </p:pic>
      <p:pic>
        <p:nvPicPr>
          <p:cNvPr id="11" name="Picture 13" descr="J0076177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1643050"/>
            <a:ext cx="1560512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редиска"/>
          <p:cNvPicPr>
            <a:picLocks noChangeAspect="1" noChangeArrowheads="1"/>
          </p:cNvPicPr>
          <p:nvPr/>
        </p:nvPicPr>
        <p:blipFill>
          <a:blip r:embed="rId8">
            <a:lum contrast="30000"/>
          </a:blip>
          <a:srcRect/>
          <a:stretch>
            <a:fillRect/>
          </a:stretch>
        </p:blipFill>
        <p:spPr bwMode="auto">
          <a:xfrm>
            <a:off x="3143240" y="3571876"/>
            <a:ext cx="17018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 descr="j0223773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0" y="4857760"/>
            <a:ext cx="216693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428759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Витамины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2000240"/>
            <a:ext cx="4429156" cy="428628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2060"/>
                </a:solidFill>
              </a:rPr>
              <a:t>Группа незаменимых для организма человека биологических соединений.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2060"/>
                </a:solidFill>
              </a:rPr>
              <a:t>Витамины в большой степени обеспечивают нормальное функционирование всех органов человека. 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2060"/>
                </a:solidFill>
              </a:rPr>
              <a:t>Витамины помогают думать, двигаться, защищаться от токсинов и инфекций.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2060"/>
                </a:solidFill>
              </a:rPr>
              <a:t>Витамины содержаться в овощах, фруктах.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5" descr="Картинка 1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3714776" cy="40587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500197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Сколько раз в день необходимо питаться?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285992"/>
            <a:ext cx="2928958" cy="2214578"/>
          </a:xfrm>
        </p:spPr>
        <p:txBody>
          <a:bodyPr>
            <a:normAutofit fontScale="70000" lnSpcReduction="20000"/>
          </a:bodyPr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Завтрак (дома).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Завтрак (второй в школе).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Обед.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Полдник.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Ужин.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5" descr="j022378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214686"/>
            <a:ext cx="30543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час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572008"/>
            <a:ext cx="24288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28588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Завтрак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2000240"/>
            <a:ext cx="4000528" cy="38576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Должен быть достаточно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плотным и состоять из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молока или чая, сливочного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масла, творога, яйца, картофеля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или каши.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Хороший утренний завтрак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значительно повышает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работоспособность, особенно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первые часы занятий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Рисунок 9" descr="000112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2286016" cy="2375664"/>
          </a:xfrm>
          <a:prstGeom prst="rect">
            <a:avLst/>
          </a:prstGeom>
          <a:noFill/>
        </p:spPr>
      </p:pic>
      <p:pic>
        <p:nvPicPr>
          <p:cNvPr id="5" name="Содержимое 5" descr="ть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158" y="3786190"/>
            <a:ext cx="3857625" cy="2892425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Второй завтрак.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1643050"/>
            <a:ext cx="5929354" cy="21431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Хороший </a:t>
            </a:r>
            <a:r>
              <a:rPr lang="ru-RU" b="1" dirty="0" smtClean="0">
                <a:solidFill>
                  <a:srgbClr val="002060"/>
                </a:solidFill>
              </a:rPr>
              <a:t>завтрак</a:t>
            </a:r>
            <a:r>
              <a:rPr lang="ru-RU" dirty="0" smtClean="0">
                <a:solidFill>
                  <a:srgbClr val="002060"/>
                </a:solidFill>
              </a:rPr>
              <a:t> - это не значит наесться так, чтобы потом нельзя было встать со стула. Хороший </a:t>
            </a:r>
            <a:r>
              <a:rPr lang="ru-RU" b="1" dirty="0" smtClean="0">
                <a:solidFill>
                  <a:srgbClr val="002060"/>
                </a:solidFill>
              </a:rPr>
              <a:t>завтрак</a:t>
            </a:r>
            <a:r>
              <a:rPr lang="ru-RU" dirty="0" smtClean="0">
                <a:solidFill>
                  <a:srgbClr val="002060"/>
                </a:solidFill>
              </a:rPr>
              <a:t> подразумевает оптимальное сочетание продуктов, содержащих белки, углеводы, жиры, витамины и другие полезные вещества, нужны организму после сна.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0" y="4178554"/>
            <a:ext cx="3571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0875" indent="-514350">
              <a:buFont typeface="Wingdings 2" pitchFamily="18" charset="2"/>
              <a:buNone/>
            </a:pPr>
            <a:r>
              <a:rPr lang="ru-RU" dirty="0" smtClean="0"/>
              <a:t>1. Котлета  (рыбная, мясная), гуляш и т.д.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dirty="0" smtClean="0"/>
              <a:t>2. Пюре.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dirty="0" smtClean="0"/>
              <a:t>3. Сок, компот, напиток, чай.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dirty="0" smtClean="0"/>
              <a:t>4. Хлеб.</a:t>
            </a:r>
          </a:p>
        </p:txBody>
      </p:sp>
      <p:pic>
        <p:nvPicPr>
          <p:cNvPr id="5" name="Содержимое 5" descr="лдж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26204" y="3929066"/>
            <a:ext cx="3597121" cy="2595558"/>
          </a:xfrm>
          <a:prstGeom prst="rect">
            <a:avLst/>
          </a:prstGeom>
        </p:spPr>
      </p:pic>
      <p:pic>
        <p:nvPicPr>
          <p:cNvPr id="7" name="Содержимое 4" descr="1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220" y="1784135"/>
            <a:ext cx="2143108" cy="164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07156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Обед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2071678"/>
            <a:ext cx="4000528" cy="450059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Наиболее обильный 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прием пищи в течение 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дня. 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Он должен состоять 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из трех блюд: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Первое (супы, бульоны)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Второе (мясные, рыбные, крупяные или овощные блюда)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Третье (компот, чай)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10" descr="000111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3657600" cy="3733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00108"/>
            <a:ext cx="7886728" cy="18573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Цель: Формирование образа жизни, способствующего укреплению здоровья человека.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000372"/>
            <a:ext cx="6415110" cy="35719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Главное в жизни - это здоровье!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С детства попробуйте это понять!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Главная ценность - это здоровье!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Его не купить, но легко потерять.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Здоровый образ жизни (ЗОЖ) — образ жизни отдельного человека с целью профилактики болезней и укрепления здоровья.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Здоровый образ жизни является предпосылкой для развития других сторон жизнедеятельности человека, достижения им активного долголетия и полноценного выполнения социальных функций. Как говорится: «Здоровье- это ещё не всё, но всё без здоровья — это ничто».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</a:rPr>
              <a:t>Здоровье – это состояние полного физического, психического и социального благополучия, а не просто отсутствие болезни.</a:t>
            </a:r>
          </a:p>
          <a:p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07156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Полдник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2357430"/>
            <a:ext cx="3857652" cy="38576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Может состоять из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молочных продуктов,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чая со сдобой или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бутербродом</a:t>
            </a:r>
          </a:p>
          <a:p>
            <a:endParaRPr lang="ru-RU" dirty="0"/>
          </a:p>
        </p:txBody>
      </p:sp>
      <p:pic>
        <p:nvPicPr>
          <p:cNvPr id="5" name="Рисунок 11" descr="00011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1428736"/>
            <a:ext cx="1676400" cy="2438400"/>
          </a:xfrm>
          <a:prstGeom prst="rect">
            <a:avLst/>
          </a:prstGeom>
          <a:noFill/>
          <a:ln/>
        </p:spPr>
      </p:pic>
      <p:pic>
        <p:nvPicPr>
          <p:cNvPr id="6" name="Рисунок 16" descr="000108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72000"/>
            <a:ext cx="259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8" descr="CA6YFXPK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857364"/>
            <a:ext cx="2000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21444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Ужин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2000240"/>
            <a:ext cx="3500462" cy="35719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Состоит из: творога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или яйца, каши, кисель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или кефир.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Принимается за 1,5-2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часа до сна</a:t>
            </a:r>
          </a:p>
          <a:p>
            <a:endParaRPr lang="ru-RU" dirty="0"/>
          </a:p>
        </p:txBody>
      </p:sp>
      <p:pic>
        <p:nvPicPr>
          <p:cNvPr id="4" name="Рисунок 17" descr="00013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5786" y="2857496"/>
            <a:ext cx="3505200" cy="24828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28588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Три условия правильного питания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618452">
            <a:off x="1409825" y="2599998"/>
            <a:ext cx="6400800" cy="785818"/>
          </a:xfrm>
        </p:spPr>
        <p:txBody>
          <a:bodyPr/>
          <a:lstStyle/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FEFEF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Arial"/>
                <a:cs typeface="Arial"/>
              </a:rPr>
              <a:t>СВОЕВРЕМЕННОСТЬ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20258085">
            <a:off x="1469842" y="3523329"/>
            <a:ext cx="6905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FEFEF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Arial"/>
                <a:cs typeface="Arial"/>
              </a:rPr>
              <a:t>умеренность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FEFEF"/>
              </a:solidFill>
              <a:effectLst>
                <a:outerShdw dist="40000" dir="5400000" algn="tl" rotWithShape="0">
                  <a:srgbClr val="000000">
                    <a:alpha val="32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077374" flipV="1">
            <a:off x="4706315" y="5056866"/>
            <a:ext cx="3425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FEFEF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Arial"/>
                <a:cs typeface="Arial"/>
              </a:rPr>
              <a:t>Разнообразие</a:t>
            </a:r>
            <a:endParaRPr lang="ru-RU" sz="2800" dirty="0" smtClean="0"/>
          </a:p>
        </p:txBody>
      </p:sp>
      <p:pic>
        <p:nvPicPr>
          <p:cNvPr id="9" name="Picture 5" descr="j01779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283" y="4506276"/>
            <a:ext cx="3000396" cy="2137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28588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нельзя пить и есть детям?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Картинка 6 из 598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659689"/>
            <a:ext cx="6000792" cy="35887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9288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Выберите продукты, которые полезны для вас и разделите на две группы: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00372"/>
            <a:ext cx="8072494" cy="26384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charset="0"/>
              </a:rPr>
              <a:t>Рыба, пепси, кефир, фанта, чипсы, геркулес, жирное мясо, подсолнечное масло, торты, «Сникерс», морковь, капуста, шоколадные конфеты, яблоки, груши, хлеб, сало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071546"/>
            <a:ext cx="8215341" cy="5357828"/>
          </a:xfrm>
        </p:spPr>
      </p:pic>
      <p:pic>
        <p:nvPicPr>
          <p:cNvPr id="5" name="Содержимое 3" descr="1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357298"/>
            <a:ext cx="8260901" cy="4929222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Кроссворд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472840" y="0"/>
            <a:ext cx="8671160" cy="687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1403350" y="8366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Я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979613" y="836613"/>
            <a:ext cx="334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2627313" y="836613"/>
            <a:ext cx="334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3132138" y="83661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3779838" y="83661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4284663" y="836613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3779838" y="11969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3779838" y="17002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</a:t>
            </a: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3779838" y="2133600"/>
            <a:ext cx="328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3708400" y="25654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3779838" y="2997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</a:t>
            </a: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3779838" y="34290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23" name="Text Box 19"/>
          <p:cNvSpPr txBox="1">
            <a:spLocks noChangeArrowheads="1"/>
          </p:cNvSpPr>
          <p:nvPr/>
        </p:nvSpPr>
        <p:spPr bwMode="auto">
          <a:xfrm>
            <a:off x="6156325" y="2060575"/>
            <a:ext cx="334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</a:t>
            </a:r>
          </a:p>
        </p:txBody>
      </p:sp>
      <p:sp>
        <p:nvSpPr>
          <p:cNvPr id="72724" name="Text Box 20"/>
          <p:cNvSpPr txBox="1">
            <a:spLocks noChangeArrowheads="1"/>
          </p:cNvSpPr>
          <p:nvPr/>
        </p:nvSpPr>
        <p:spPr bwMode="auto">
          <a:xfrm>
            <a:off x="6640513" y="20812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25" name="Text Box 21"/>
          <p:cNvSpPr txBox="1">
            <a:spLocks noChangeArrowheads="1"/>
          </p:cNvSpPr>
          <p:nvPr/>
        </p:nvSpPr>
        <p:spPr bwMode="auto">
          <a:xfrm>
            <a:off x="7143750" y="20812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sp>
        <p:nvSpPr>
          <p:cNvPr id="72726" name="Text Box 22"/>
          <p:cNvSpPr txBox="1">
            <a:spLocks noChangeArrowheads="1"/>
          </p:cNvSpPr>
          <p:nvPr/>
        </p:nvSpPr>
        <p:spPr bwMode="auto">
          <a:xfrm>
            <a:off x="7793038" y="20812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27" name="Text Box 23"/>
          <p:cNvSpPr txBox="1">
            <a:spLocks noChangeArrowheads="1"/>
          </p:cNvSpPr>
          <p:nvPr/>
        </p:nvSpPr>
        <p:spPr bwMode="auto">
          <a:xfrm>
            <a:off x="8367713" y="20812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sp>
        <p:nvSpPr>
          <p:cNvPr id="72728" name="Text Box 24"/>
          <p:cNvSpPr txBox="1">
            <a:spLocks noChangeArrowheads="1"/>
          </p:cNvSpPr>
          <p:nvPr/>
        </p:nvSpPr>
        <p:spPr bwMode="auto">
          <a:xfrm>
            <a:off x="4192588" y="2584450"/>
            <a:ext cx="334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</a:t>
            </a:r>
          </a:p>
        </p:txBody>
      </p:sp>
      <p:sp>
        <p:nvSpPr>
          <p:cNvPr id="72729" name="Text Box 25"/>
          <p:cNvSpPr txBox="1">
            <a:spLocks noChangeArrowheads="1"/>
          </p:cNvSpPr>
          <p:nvPr/>
        </p:nvSpPr>
        <p:spPr bwMode="auto">
          <a:xfrm>
            <a:off x="4767263" y="258445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72730" name="Text Box 26"/>
          <p:cNvSpPr txBox="1">
            <a:spLocks noChangeArrowheads="1"/>
          </p:cNvSpPr>
          <p:nvPr/>
        </p:nvSpPr>
        <p:spPr bwMode="auto">
          <a:xfrm>
            <a:off x="5435600" y="2565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72731" name="Text Box 27"/>
          <p:cNvSpPr txBox="1">
            <a:spLocks noChangeArrowheads="1"/>
          </p:cNvSpPr>
          <p:nvPr/>
        </p:nvSpPr>
        <p:spPr bwMode="auto">
          <a:xfrm>
            <a:off x="6084888" y="2565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32" name="Text Box 28"/>
          <p:cNvSpPr txBox="1">
            <a:spLocks noChangeArrowheads="1"/>
          </p:cNvSpPr>
          <p:nvPr/>
        </p:nvSpPr>
        <p:spPr bwMode="auto">
          <a:xfrm>
            <a:off x="1384300" y="3448050"/>
            <a:ext cx="30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</a:t>
            </a:r>
          </a:p>
        </p:txBody>
      </p:sp>
      <p:sp>
        <p:nvSpPr>
          <p:cNvPr id="72733" name="Text Box 29"/>
          <p:cNvSpPr txBox="1">
            <a:spLocks noChangeArrowheads="1"/>
          </p:cNvSpPr>
          <p:nvPr/>
        </p:nvSpPr>
        <p:spPr bwMode="auto">
          <a:xfrm>
            <a:off x="1816100" y="344805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</a:t>
            </a:r>
          </a:p>
        </p:txBody>
      </p:sp>
      <p:sp>
        <p:nvSpPr>
          <p:cNvPr id="72734" name="Text Box 30"/>
          <p:cNvSpPr txBox="1">
            <a:spLocks noChangeArrowheads="1"/>
          </p:cNvSpPr>
          <p:nvPr/>
        </p:nvSpPr>
        <p:spPr bwMode="auto">
          <a:xfrm>
            <a:off x="2463800" y="3448050"/>
            <a:ext cx="328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72735" name="Text Box 31"/>
          <p:cNvSpPr txBox="1">
            <a:spLocks noChangeArrowheads="1"/>
          </p:cNvSpPr>
          <p:nvPr/>
        </p:nvSpPr>
        <p:spPr bwMode="auto">
          <a:xfrm>
            <a:off x="3040063" y="3448050"/>
            <a:ext cx="393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Ш</a:t>
            </a:r>
          </a:p>
        </p:txBody>
      </p:sp>
      <p:sp>
        <p:nvSpPr>
          <p:cNvPr id="72736" name="Text Box 32"/>
          <p:cNvSpPr txBox="1">
            <a:spLocks noChangeArrowheads="1"/>
          </p:cNvSpPr>
          <p:nvPr/>
        </p:nvSpPr>
        <p:spPr bwMode="auto">
          <a:xfrm>
            <a:off x="6208713" y="388143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6640513" y="38814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72738" name="Text Box 34"/>
          <p:cNvSpPr txBox="1">
            <a:spLocks noChangeArrowheads="1"/>
          </p:cNvSpPr>
          <p:nvPr/>
        </p:nvSpPr>
        <p:spPr bwMode="auto">
          <a:xfrm>
            <a:off x="7216775" y="38814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7793038" y="38814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</a:t>
            </a:r>
          </a:p>
        </p:txBody>
      </p:sp>
      <p:sp>
        <p:nvSpPr>
          <p:cNvPr id="72740" name="Text Box 36"/>
          <p:cNvSpPr txBox="1">
            <a:spLocks noChangeArrowheads="1"/>
          </p:cNvSpPr>
          <p:nvPr/>
        </p:nvSpPr>
        <p:spPr bwMode="auto">
          <a:xfrm>
            <a:off x="5056188" y="56086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41" name="Text Box 37"/>
          <p:cNvSpPr txBox="1">
            <a:spLocks noChangeArrowheads="1"/>
          </p:cNvSpPr>
          <p:nvPr/>
        </p:nvSpPr>
        <p:spPr bwMode="auto">
          <a:xfrm>
            <a:off x="5416550" y="56086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sp>
        <p:nvSpPr>
          <p:cNvPr id="72742" name="Text Box 38"/>
          <p:cNvSpPr txBox="1">
            <a:spLocks noChangeArrowheads="1"/>
          </p:cNvSpPr>
          <p:nvPr/>
        </p:nvSpPr>
        <p:spPr bwMode="auto">
          <a:xfrm>
            <a:off x="5992813" y="56086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43" name="Text Box 39"/>
          <p:cNvSpPr txBox="1">
            <a:spLocks noChangeArrowheads="1"/>
          </p:cNvSpPr>
          <p:nvPr/>
        </p:nvSpPr>
        <p:spPr bwMode="auto">
          <a:xfrm>
            <a:off x="6567488" y="56086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sp>
        <p:nvSpPr>
          <p:cNvPr id="72744" name="Text Box 40"/>
          <p:cNvSpPr txBox="1">
            <a:spLocks noChangeArrowheads="1"/>
          </p:cNvSpPr>
          <p:nvPr/>
        </p:nvSpPr>
        <p:spPr bwMode="auto">
          <a:xfrm>
            <a:off x="7216775" y="56086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45" name="Text Box 41"/>
          <p:cNvSpPr txBox="1">
            <a:spLocks noChangeArrowheads="1"/>
          </p:cNvSpPr>
          <p:nvPr/>
        </p:nvSpPr>
        <p:spPr bwMode="auto">
          <a:xfrm>
            <a:off x="7793038" y="56086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72746" name="Text Box 42"/>
          <p:cNvSpPr txBox="1">
            <a:spLocks noChangeArrowheads="1"/>
          </p:cNvSpPr>
          <p:nvPr/>
        </p:nvSpPr>
        <p:spPr bwMode="auto">
          <a:xfrm>
            <a:off x="2535238" y="3016250"/>
            <a:ext cx="334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</a:t>
            </a:r>
          </a:p>
        </p:txBody>
      </p:sp>
      <p:sp>
        <p:nvSpPr>
          <p:cNvPr id="72747" name="Text Box 43"/>
          <p:cNvSpPr txBox="1">
            <a:spLocks noChangeArrowheads="1"/>
          </p:cNvSpPr>
          <p:nvPr/>
        </p:nvSpPr>
        <p:spPr bwMode="auto">
          <a:xfrm>
            <a:off x="2535238" y="388143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72748" name="Text Box 44"/>
          <p:cNvSpPr txBox="1">
            <a:spLocks noChangeArrowheads="1"/>
          </p:cNvSpPr>
          <p:nvPr/>
        </p:nvSpPr>
        <p:spPr bwMode="auto">
          <a:xfrm>
            <a:off x="6084888" y="126841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72749" name="Text Box 45"/>
          <p:cNvSpPr txBox="1">
            <a:spLocks noChangeArrowheads="1"/>
          </p:cNvSpPr>
          <p:nvPr/>
        </p:nvSpPr>
        <p:spPr bwMode="auto">
          <a:xfrm>
            <a:off x="6084888" y="17002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72750" name="Text Box 46"/>
          <p:cNvSpPr txBox="1">
            <a:spLocks noChangeArrowheads="1"/>
          </p:cNvSpPr>
          <p:nvPr/>
        </p:nvSpPr>
        <p:spPr bwMode="auto">
          <a:xfrm>
            <a:off x="6084888" y="29972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Ч</a:t>
            </a:r>
          </a:p>
        </p:txBody>
      </p:sp>
      <p:sp>
        <p:nvSpPr>
          <p:cNvPr id="72751" name="Text Box 47"/>
          <p:cNvSpPr txBox="1">
            <a:spLocks noChangeArrowheads="1"/>
          </p:cNvSpPr>
          <p:nvPr/>
        </p:nvSpPr>
        <p:spPr bwMode="auto">
          <a:xfrm>
            <a:off x="6135688" y="3448050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72752" name="Text Box 48"/>
          <p:cNvSpPr txBox="1">
            <a:spLocks noChangeArrowheads="1"/>
          </p:cNvSpPr>
          <p:nvPr/>
        </p:nvSpPr>
        <p:spPr bwMode="auto">
          <a:xfrm>
            <a:off x="7308850" y="3429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72753" name="Text Box 49"/>
          <p:cNvSpPr txBox="1">
            <a:spLocks noChangeArrowheads="1"/>
          </p:cNvSpPr>
          <p:nvPr/>
        </p:nvSpPr>
        <p:spPr bwMode="auto">
          <a:xfrm>
            <a:off x="7288213" y="43132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Е</a:t>
            </a:r>
          </a:p>
        </p:txBody>
      </p:sp>
      <p:sp>
        <p:nvSpPr>
          <p:cNvPr id="72754" name="Text Box 50"/>
          <p:cNvSpPr txBox="1">
            <a:spLocks noChangeArrowheads="1"/>
          </p:cNvSpPr>
          <p:nvPr/>
        </p:nvSpPr>
        <p:spPr bwMode="auto">
          <a:xfrm>
            <a:off x="7288213" y="474503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</a:t>
            </a:r>
          </a:p>
        </p:txBody>
      </p:sp>
      <p:sp>
        <p:nvSpPr>
          <p:cNvPr id="72755" name="Text Box 51"/>
          <p:cNvSpPr txBox="1">
            <a:spLocks noChangeArrowheads="1"/>
          </p:cNvSpPr>
          <p:nvPr/>
        </p:nvSpPr>
        <p:spPr bwMode="auto">
          <a:xfrm>
            <a:off x="7288213" y="5248275"/>
            <a:ext cx="334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Л</a:t>
            </a:r>
          </a:p>
        </p:txBody>
      </p:sp>
      <p:sp>
        <p:nvSpPr>
          <p:cNvPr id="72756" name="Text Box 52"/>
          <p:cNvSpPr txBox="1">
            <a:spLocks noChangeArrowheads="1"/>
          </p:cNvSpPr>
          <p:nvPr/>
        </p:nvSpPr>
        <p:spPr bwMode="auto">
          <a:xfrm>
            <a:off x="7864475" y="7842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</a:t>
            </a:r>
          </a:p>
        </p:txBody>
      </p:sp>
      <p:sp>
        <p:nvSpPr>
          <p:cNvPr id="72757" name="Text Box 53"/>
          <p:cNvSpPr txBox="1">
            <a:spLocks noChangeArrowheads="1"/>
          </p:cNvSpPr>
          <p:nvPr/>
        </p:nvSpPr>
        <p:spPr bwMode="auto">
          <a:xfrm>
            <a:off x="7885113" y="11969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Е</a:t>
            </a:r>
          </a:p>
        </p:txBody>
      </p:sp>
      <p:sp>
        <p:nvSpPr>
          <p:cNvPr id="72758" name="Text Box 54"/>
          <p:cNvSpPr txBox="1">
            <a:spLocks noChangeArrowheads="1"/>
          </p:cNvSpPr>
          <p:nvPr/>
        </p:nvSpPr>
        <p:spPr bwMode="auto">
          <a:xfrm>
            <a:off x="7885113" y="162877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500"/>
                            </p:stCondLst>
                            <p:childTnLst>
                              <p:par>
                                <p:cTn id="20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500"/>
                            </p:stCondLst>
                            <p:childTnLst>
                              <p:par>
                                <p:cTn id="23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0"/>
                            </p:stCondLst>
                            <p:childTnLst>
                              <p:par>
                                <p:cTn id="2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00"/>
                            </p:stCondLst>
                            <p:childTnLst>
                              <p:par>
                                <p:cTn id="2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00"/>
                            </p:stCondLst>
                            <p:childTnLst>
                              <p:par>
                                <p:cTn id="308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00"/>
                            </p:stCondLst>
                            <p:childTnLst>
                              <p:par>
                                <p:cTn id="3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500"/>
                            </p:stCondLst>
                            <p:childTnLst>
                              <p:par>
                                <p:cTn id="3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00"/>
                            </p:stCondLst>
                            <p:childTnLst>
                              <p:par>
                                <p:cTn id="3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500"/>
                            </p:stCondLst>
                            <p:childTnLst>
                              <p:par>
                                <p:cTn id="37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500"/>
                            </p:stCondLst>
                            <p:childTnLst>
                              <p:par>
                                <p:cTn id="39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/>
      <p:bldP spid="72712" grpId="0"/>
      <p:bldP spid="72713" grpId="0"/>
      <p:bldP spid="72714" grpId="0"/>
      <p:bldP spid="72715" grpId="0"/>
      <p:bldP spid="72716" grpId="0"/>
      <p:bldP spid="72718" grpId="0"/>
      <p:bldP spid="72719" grpId="0"/>
      <p:bldP spid="72720" grpId="0"/>
      <p:bldP spid="72721" grpId="0"/>
      <p:bldP spid="72722" grpId="0"/>
      <p:bldP spid="72722" grpId="1"/>
      <p:bldP spid="72723" grpId="0"/>
      <p:bldP spid="72724" grpId="0"/>
      <p:bldP spid="72725" grpId="0"/>
      <p:bldP spid="72726" grpId="0"/>
      <p:bldP spid="72727" grpId="0"/>
      <p:bldP spid="72728" grpId="0"/>
      <p:bldP spid="72729" grpId="0"/>
      <p:bldP spid="72730" grpId="0"/>
      <p:bldP spid="72731" grpId="0"/>
      <p:bldP spid="72732" grpId="0"/>
      <p:bldP spid="72733" grpId="0"/>
      <p:bldP spid="72734" grpId="0"/>
      <p:bldP spid="72735" grpId="0"/>
      <p:bldP spid="72736" grpId="0"/>
      <p:bldP spid="72737" grpId="0"/>
      <p:bldP spid="72738" grpId="0"/>
      <p:bldP spid="72739" grpId="0"/>
      <p:bldP spid="72740" grpId="0"/>
      <p:bldP spid="72741" grpId="0"/>
      <p:bldP spid="72742" grpId="0"/>
      <p:bldP spid="72743" grpId="0"/>
      <p:bldP spid="72744" grpId="0"/>
      <p:bldP spid="72745" grpId="0"/>
      <p:bldP spid="72746" grpId="0"/>
      <p:bldP spid="72747" grpId="0"/>
      <p:bldP spid="72748" grpId="0"/>
      <p:bldP spid="72749" grpId="0"/>
      <p:bldP spid="72750" grpId="0"/>
      <p:bldP spid="72751" grpId="0"/>
      <p:bldP spid="72752" grpId="0"/>
      <p:bldP spid="72753" grpId="0"/>
      <p:bldP spid="72754" grpId="0"/>
      <p:bldP spid="72755" grpId="0"/>
      <p:bldP spid="72756" grpId="0"/>
      <p:bldP spid="72757" grpId="0"/>
      <p:bldP spid="727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35732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Правила, которые  обеспечивает хорошее состояние здоровья: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285992"/>
            <a:ext cx="7786742" cy="2500330"/>
          </a:xfrm>
        </p:spPr>
        <p:txBody>
          <a:bodyPr>
            <a:normAutofit fontScale="85000" lnSpcReduction="20000"/>
          </a:bodyPr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Правильное питание.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Соблюдение режима дня.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Закаливание (физические упражнения, спорт).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Правильная организация труда и отдыха.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Соблюдение правил гигиены.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Доброе сердце, добрые дела, поступки.</a:t>
            </a:r>
          </a:p>
          <a:p>
            <a:endParaRPr lang="ru-RU" dirty="0"/>
          </a:p>
        </p:txBody>
      </p:sp>
      <p:pic>
        <p:nvPicPr>
          <p:cNvPr id="4" name="Picture 4" descr="BD13666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857760"/>
            <a:ext cx="34290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35732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Вывод: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17145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Каждый человек должен заботиться о своем здоровье. Ведь никто не позаботится о тебе лучше, чем ты сам.</a:t>
            </a:r>
          </a:p>
          <a:p>
            <a:endParaRPr lang="ru-RU" dirty="0"/>
          </a:p>
        </p:txBody>
      </p:sp>
      <p:pic>
        <p:nvPicPr>
          <p:cNvPr id="4" name="Picture 6" descr="j03169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5973" y="3929066"/>
            <a:ext cx="735811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21444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164307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Расскажи о своем любимом блюде.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Чем оно полезно?</a:t>
            </a:r>
          </a:p>
          <a:p>
            <a:endParaRPr lang="ru-RU" dirty="0"/>
          </a:p>
        </p:txBody>
      </p:sp>
      <p:pic>
        <p:nvPicPr>
          <p:cNvPr id="4" name="Рисунок 6" descr="4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714752"/>
            <a:ext cx="6858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2428868"/>
            <a:ext cx="4786346" cy="338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FF0000"/>
                </a:solidFill>
              </a:rPr>
              <a:t>Знакомство с материалом происходит на  тематических классных часах начальных классов под рубриками:</a:t>
            </a:r>
          </a:p>
          <a:p>
            <a:pPr>
              <a:lnSpc>
                <a:spcPct val="90000"/>
              </a:lnSpc>
            </a:pPr>
            <a:endParaRPr lang="ru-RU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000" dirty="0" smtClean="0"/>
              <a:t>1. Режим дня</a:t>
            </a:r>
            <a:endParaRPr lang="ru-RU" sz="2000" i="1" dirty="0" smtClean="0"/>
          </a:p>
          <a:p>
            <a:pPr>
              <a:lnSpc>
                <a:spcPct val="90000"/>
              </a:lnSpc>
            </a:pPr>
            <a:r>
              <a:rPr lang="ru-RU" sz="2000" i="1" dirty="0" smtClean="0"/>
              <a:t>2.Питание</a:t>
            </a:r>
          </a:p>
          <a:p>
            <a:pPr>
              <a:lnSpc>
                <a:spcPct val="90000"/>
              </a:lnSpc>
            </a:pPr>
            <a:r>
              <a:rPr lang="ru-RU" sz="2000" i="1" dirty="0" smtClean="0"/>
              <a:t>3.Гигиена</a:t>
            </a:r>
          </a:p>
          <a:p>
            <a:pPr>
              <a:lnSpc>
                <a:spcPct val="90000"/>
              </a:lnSpc>
            </a:pPr>
            <a:r>
              <a:rPr lang="ru-RU" sz="2000" i="1" dirty="0" smtClean="0"/>
              <a:t>4. Всё о зубах</a:t>
            </a:r>
          </a:p>
          <a:p>
            <a:pPr>
              <a:lnSpc>
                <a:spcPct val="90000"/>
              </a:lnSpc>
            </a:pPr>
            <a:r>
              <a:rPr lang="ru-RU" sz="2000" i="1" dirty="0" smtClean="0"/>
              <a:t>5.Зрение</a:t>
            </a:r>
          </a:p>
          <a:p>
            <a:pPr>
              <a:lnSpc>
                <a:spcPct val="90000"/>
              </a:lnSpc>
            </a:pPr>
            <a:r>
              <a:rPr lang="ru-RU" sz="2000" i="1" dirty="0" smtClean="0"/>
              <a:t>6. Осанка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7. Викторина по обобщению материала.</a:t>
            </a:r>
          </a:p>
          <a:p>
            <a:pPr>
              <a:lnSpc>
                <a:spcPct val="90000"/>
              </a:lnSpc>
            </a:pPr>
            <a:endParaRPr lang="ru-RU" dirty="0"/>
          </a:p>
        </p:txBody>
      </p:sp>
      <p:pic>
        <p:nvPicPr>
          <p:cNvPr id="3" name="Рисунок 21" descr="11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4714884"/>
            <a:ext cx="2428892" cy="1862134"/>
          </a:xfrm>
          <a:prstGeom prst="rect">
            <a:avLst/>
          </a:prstGeom>
          <a:noFill/>
          <a:ln/>
        </p:spPr>
      </p:pic>
      <p:pic>
        <p:nvPicPr>
          <p:cNvPr id="4" name="Рисунок 4" descr="4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35639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928825"/>
          </a:xfrm>
        </p:spPr>
        <p:txBody>
          <a:bodyPr>
            <a:noAutofit/>
          </a:bodyPr>
          <a:lstStyle/>
          <a:p>
            <a:r>
              <a:rPr lang="ru-RU" sz="4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Будьте </a:t>
            </a:r>
            <a:br>
              <a:rPr lang="ru-RU" sz="4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4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здоровы!</a:t>
            </a:r>
            <a:br>
              <a:rPr lang="ru-RU" sz="4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8" y="2643182"/>
            <a:ext cx="2357454" cy="37862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6" descr="af0f1a20105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0108"/>
            <a:ext cx="2428892" cy="5151304"/>
          </a:xfrm>
          <a:prstGeom prst="rect">
            <a:avLst/>
          </a:prstGeom>
          <a:noFill/>
        </p:spPr>
      </p:pic>
      <p:pic>
        <p:nvPicPr>
          <p:cNvPr id="5" name="Picture 7" descr="par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143116"/>
            <a:ext cx="3108103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28588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Материалы взяты со страниц интернета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571744"/>
            <a:ext cx="7786742" cy="364333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http://blogs.pravda.ru/users/pravilnoe-pitanie/post92331063/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http://images.yandex.ru/search?text=%D0%BA%D0%B0%D1%80%D1%82%D0%B8%D0%BD%D0%BA%D0%B8%20%20%20%20%20%D1%80%D0%B0%D1%86%D0%B8%D0%BE%D0%BD%D0%B0%D0%BB%D1%8C%D0%BD%D0%BE%D0%B5%20%D0%BF%D0%B8%D1%82%D0%B0%D0%BD%D0%B8%D0%B5&amp;stype=image&amp;clid=40488</a:t>
            </a:r>
            <a:endParaRPr lang="ru-RU" dirty="0" smtClean="0"/>
          </a:p>
          <a:p>
            <a:r>
              <a:rPr lang="en-US" u="sng" dirty="0" smtClean="0"/>
              <a:t>http://yandex.ru/yandsearch?text=+%D0%B7%D0%B0%D0%B3%D0%B0%D0%B4%D0%BA%D0%B8+%D0%BE%D0%B2%D0%BE%D1%89%D0%B8+%D1%84%D1%80%D1%83%D0%BA%D1%82%D1%8B&amp;clid=40316&amp;lr=65&amp;ex=v11&amp;stpar2=%2Fh1%2Ftm46%2Fs2&amp;stpar4=%2Fs2&amp;stpar1=%2Fu0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7"/>
            <a:ext cx="7815290" cy="252890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Быть здоровым</a:t>
            </a:r>
            <a:r>
              <a:rPr lang="ru-RU" sz="3200" b="1" dirty="0" smtClean="0">
                <a:solidFill>
                  <a:srgbClr val="FF0000"/>
                </a:solidFill>
              </a:rPr>
              <a:t> - значит не иметь проблем с самочувствием, быть физически и духовно полноценным человеком.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3143248"/>
            <a:ext cx="4643470" cy="3214710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Здоровье</a:t>
            </a:r>
            <a:r>
              <a:rPr lang="ru-RU" b="1" dirty="0" smtClean="0">
                <a:solidFill>
                  <a:srgbClr val="002060"/>
                </a:solidFill>
              </a:rPr>
              <a:t> –это одна из самых главных ценностей человека, источник радости.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Нет здоровья - нет и настроения, нет и счастья.</a:t>
            </a:r>
          </a:p>
          <a:p>
            <a:endParaRPr lang="ru-RU" dirty="0"/>
          </a:p>
        </p:txBody>
      </p:sp>
      <p:pic>
        <p:nvPicPr>
          <p:cNvPr id="4" name="Picture 9" descr="Картинка 23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200400"/>
            <a:ext cx="3429000" cy="3352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3"/>
            <a:ext cx="7743852" cy="121444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Здоровый образ жизни – это: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2428868"/>
            <a:ext cx="5715040" cy="4143404"/>
          </a:xfrm>
        </p:spPr>
        <p:txBody>
          <a:bodyPr>
            <a:normAutofit fontScale="62500" lnSpcReduction="20000"/>
          </a:bodyPr>
          <a:lstStyle/>
          <a:p>
            <a:pPr marL="381000" indent="-3810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dirty="0" smtClean="0">
                <a:solidFill>
                  <a:srgbClr val="002060"/>
                </a:solidFill>
              </a:rPr>
              <a:t>Соблюдение режима дня. 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dirty="0" smtClean="0">
                <a:solidFill>
                  <a:srgbClr val="002060"/>
                </a:solidFill>
              </a:rPr>
              <a:t>Соблюдение режима питания, правильное питание.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dirty="0" smtClean="0">
                <a:solidFill>
                  <a:srgbClr val="002060"/>
                </a:solidFill>
              </a:rPr>
              <a:t>Закаливание.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dirty="0" smtClean="0">
                <a:solidFill>
                  <a:srgbClr val="002060"/>
                </a:solidFill>
              </a:rPr>
              <a:t>Физический труд.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dirty="0" smtClean="0">
                <a:solidFill>
                  <a:srgbClr val="002060"/>
                </a:solidFill>
              </a:rPr>
              <a:t>Соблюдение правила гигиены.</a:t>
            </a:r>
          </a:p>
          <a:p>
            <a:pPr marL="381000" indent="-381000">
              <a:lnSpc>
                <a:spcPct val="90000"/>
              </a:lnSpc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ru-RU" dirty="0" smtClean="0">
                <a:solidFill>
                  <a:srgbClr val="002060"/>
                </a:solidFill>
              </a:rPr>
              <a:t>«Ради крепкого здоровья – мойте руки чаще».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 startAt="6"/>
            </a:pPr>
            <a:r>
              <a:rPr lang="ru-RU" dirty="0" smtClean="0">
                <a:solidFill>
                  <a:srgbClr val="002060"/>
                </a:solidFill>
              </a:rPr>
              <a:t>Правила поведения за столом.</a:t>
            </a:r>
          </a:p>
          <a:p>
            <a:pPr marL="381000" indent="-381000">
              <a:lnSpc>
                <a:spcPct val="90000"/>
              </a:lnSpc>
            </a:pPr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ru-RU" dirty="0" smtClean="0">
                <a:solidFill>
                  <a:srgbClr val="002060"/>
                </a:solidFill>
              </a:rPr>
              <a:t>«Когда я ем, я глух и нем!»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 startAt="7"/>
            </a:pPr>
            <a:r>
              <a:rPr lang="ru-RU" dirty="0" smtClean="0">
                <a:solidFill>
                  <a:srgbClr val="002060"/>
                </a:solidFill>
              </a:rPr>
              <a:t>Скажем «Нет!» вредным привычкам (употребление алкоголя, </a:t>
            </a:r>
            <a:r>
              <a:rPr lang="ru-RU" dirty="0" err="1" smtClean="0">
                <a:solidFill>
                  <a:srgbClr val="002060"/>
                </a:solidFill>
              </a:rPr>
              <a:t>табакокурение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 startAt="7"/>
            </a:pPr>
            <a:r>
              <a:rPr lang="ru-RU" dirty="0" smtClean="0">
                <a:solidFill>
                  <a:srgbClr val="002060"/>
                </a:solidFill>
              </a:rPr>
              <a:t>Доброе отношение к людям, к окружающей нас природе, животным.</a:t>
            </a:r>
          </a:p>
          <a:p>
            <a:pPr marL="381000" indent="-381000">
              <a:lnSpc>
                <a:spcPct val="90000"/>
              </a:lnSpc>
              <a:buFont typeface="Wingdings" pitchFamily="2" charset="2"/>
              <a:buAutoNum type="arabicParenR" startAt="7"/>
            </a:pPr>
            <a:r>
              <a:rPr lang="ru-RU" dirty="0" smtClean="0">
                <a:solidFill>
                  <a:srgbClr val="002060"/>
                </a:solidFill>
              </a:rPr>
              <a:t>Правильная организация отдыха и труда.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15" descr="(1)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500570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4" descr="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2140082" cy="19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164307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Правила правильного питания.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2857496"/>
            <a:ext cx="6000792" cy="364333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1.Ешьте в одно и то же время простую, свежеприготовленную пищу, которая легко усваивается и соответствует потребностям организма. </a:t>
            </a:r>
          </a:p>
          <a:p>
            <a:pPr marL="514350" indent="-514350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2.Тщательно пережевывайте пищу, не спешите глотать.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 3.Чаще употребляйте разнообразные и полезные продукты.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Главное – не переедайте! </a:t>
            </a:r>
          </a:p>
          <a:p>
            <a:endParaRPr lang="ru-RU" dirty="0"/>
          </a:p>
        </p:txBody>
      </p:sp>
      <p:pic>
        <p:nvPicPr>
          <p:cNvPr id="4" name="Picture 5" descr="j03168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428868"/>
            <a:ext cx="228601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1428759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Режим дня, что это такое?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2071678"/>
            <a:ext cx="4357718" cy="42148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Рано утром просыпайся,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Себе и людям улыбайся,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Ты зарядкой занимайся,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Обливайся, вытирайся,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Всегда правильно питайся,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В школу смело отправляйся.</a:t>
            </a:r>
          </a:p>
          <a:p>
            <a:endParaRPr lang="ru-RU" dirty="0"/>
          </a:p>
        </p:txBody>
      </p:sp>
      <p:pic>
        <p:nvPicPr>
          <p:cNvPr id="5" name="Picture 4" descr="j023644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346075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928670"/>
            <a:ext cx="5000660" cy="592933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Чтоб ты не был хилым, вялым,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Не лежал под одеялом,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Не хворал и был в порядке,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Делай каждый день зарядку!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Позабудь про телевизор,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err="1" smtClean="0">
                <a:solidFill>
                  <a:srgbClr val="002060"/>
                </a:solidFill>
              </a:rPr>
              <a:t>Mapш</a:t>
            </a:r>
            <a:r>
              <a:rPr lang="ru-RU" sz="2200" dirty="0" smtClean="0">
                <a:solidFill>
                  <a:srgbClr val="002060"/>
                </a:solidFill>
              </a:rPr>
              <a:t>, </a:t>
            </a:r>
            <a:r>
              <a:rPr lang="ru-RU" sz="2200" dirty="0" err="1" smtClean="0">
                <a:solidFill>
                  <a:srgbClr val="002060"/>
                </a:solidFill>
              </a:rPr>
              <a:t>нa</a:t>
            </a:r>
            <a:r>
              <a:rPr lang="ru-RU" sz="2200" dirty="0" smtClean="0">
                <a:solidFill>
                  <a:srgbClr val="002060"/>
                </a:solidFill>
              </a:rPr>
              <a:t>  улицу гулять -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Ведь полезней для здоровья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Свежим воздухом дышать.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Нет плохому настроенью!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Не грусти, не хнычь, не плачь!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Пусть тебе всегда помогут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Лыжи, прыгалки и мяч!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Хоть не станешь ты спортсменом,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Это право не беда –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Здоровый дух в здоровом теле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Пусть присутствует всегда!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8" y="1000108"/>
            <a:ext cx="3286148" cy="56436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Ziki\Мои документы\Мои рисунки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1071546"/>
            <a:ext cx="1714480" cy="230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http://webclipart.ru/files/images/13-21/thmb/TN_151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142984"/>
            <a:ext cx="16430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Ziki\Мои документы\Мои рисунки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429000"/>
            <a:ext cx="1643063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8.jpg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143504" y="1071546"/>
            <a:ext cx="2109787" cy="2097087"/>
          </a:xfrm>
        </p:spPr>
      </p:pic>
      <p:pic>
        <p:nvPicPr>
          <p:cNvPr id="8" name="Содержимое 6" descr="8.jpg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6572264" y="1142984"/>
            <a:ext cx="2109787" cy="2097087"/>
          </a:xfrm>
        </p:spPr>
      </p:pic>
      <p:pic>
        <p:nvPicPr>
          <p:cNvPr id="9" name="Рисунок 7" descr="т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3857628"/>
            <a:ext cx="1833562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2858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Зачем мы едим?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1785926"/>
            <a:ext cx="4572032" cy="464347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Питание</a:t>
            </a:r>
            <a:r>
              <a:rPr lang="ru-RU" b="1" dirty="0" smtClean="0">
                <a:solidFill>
                  <a:srgbClr val="002060"/>
                </a:solidFill>
              </a:rPr>
              <a:t> – основной источник жизни. </a:t>
            </a:r>
          </a:p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Питание</a:t>
            </a:r>
            <a:r>
              <a:rPr lang="ru-RU" b="1" dirty="0" smtClean="0">
                <a:solidFill>
                  <a:srgbClr val="002060"/>
                </a:solidFill>
              </a:rPr>
              <a:t> – важный фактор нормального роста и развития школьников.</a:t>
            </a:r>
          </a:p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Правильное питание</a:t>
            </a:r>
            <a:r>
              <a:rPr lang="ru-RU" b="1" dirty="0" smtClean="0">
                <a:solidFill>
                  <a:srgbClr val="002060"/>
                </a:solidFill>
              </a:rPr>
              <a:t> способствует нормальному физическому нервно-психическому развитию, повышает сопротивляемость организма к инфекционным заболеваниям, улучшает работоспособность.      </a:t>
            </a:r>
          </a:p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Пища</a:t>
            </a:r>
            <a:r>
              <a:rPr lang="ru-RU" b="1" dirty="0" smtClean="0">
                <a:solidFill>
                  <a:srgbClr val="002060"/>
                </a:solidFill>
              </a:rPr>
              <a:t>- источник энергии и необходимый строительный материал для клеток и тканей.</a:t>
            </a:r>
          </a:p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Еда</a:t>
            </a:r>
            <a:r>
              <a:rPr lang="ru-RU" b="1" dirty="0" smtClean="0">
                <a:solidFill>
                  <a:srgbClr val="002060"/>
                </a:solidFill>
              </a:rPr>
              <a:t> – повод для общения людей.</a:t>
            </a:r>
          </a:p>
          <a:p>
            <a:pPr>
              <a:lnSpc>
                <a:spcPct val="80000"/>
              </a:lnSpc>
            </a:pPr>
            <a:r>
              <a:rPr lang="ru-RU" sz="3600" b="1" i="1" u="sng" dirty="0" smtClean="0">
                <a:solidFill>
                  <a:srgbClr val="002060"/>
                </a:solidFill>
              </a:rPr>
              <a:t>Еда</a:t>
            </a:r>
            <a:r>
              <a:rPr lang="ru-RU" b="1" dirty="0" smtClean="0">
                <a:solidFill>
                  <a:srgbClr val="002060"/>
                </a:solidFill>
              </a:rPr>
              <a:t> – средство лечения от многих болезней.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6" descr="Картинка 10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00240"/>
            <a:ext cx="4000500" cy="3200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908</Words>
  <Application>Microsoft Office PowerPoint</Application>
  <PresentationFormat>Экран (4:3)</PresentationFormat>
  <Paragraphs>201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«Я здоровье берегу, сам себе я помогу!»</vt:lpstr>
      <vt:lpstr> Цель: Формирование образа жизни, способствующего укреплению здоровья человека.  </vt:lpstr>
      <vt:lpstr>Слайд 3</vt:lpstr>
      <vt:lpstr>Быть здоровым - значит не иметь проблем с самочувствием, быть физически и духовно полноценным человеком.  </vt:lpstr>
      <vt:lpstr>Здоровый образ жизни – это:</vt:lpstr>
      <vt:lpstr>Правила правильного питания.</vt:lpstr>
      <vt:lpstr>Режим дня, что это такое?</vt:lpstr>
      <vt:lpstr> Чтоб ты не был хилым, вялым, Не лежал под одеялом,  Не хворал и был в порядке,  Делай каждый день зарядку! Позабудь про телевизор, Mapш, нa  улицу гулять - Ведь полезней для здоровья Свежим воздухом дышать. Нет плохому настроенью! Не грусти, не хнычь, не плачь!  Пусть тебе всегда помогут  Лыжи, прыгалки и мяч! Хоть не станешь ты спортсменом, Это право не беда – Здоровый дух в здоровом теле Пусть присутствует всегда!   </vt:lpstr>
      <vt:lpstr>Зачем мы едим? </vt:lpstr>
      <vt:lpstr>Слайд 10</vt:lpstr>
      <vt:lpstr>Слайд 11</vt:lpstr>
      <vt:lpstr>Что полезно, а что нет?</vt:lpstr>
      <vt:lpstr>Слайд 13</vt:lpstr>
      <vt:lpstr>«Овощи – кладовая здоровья»</vt:lpstr>
      <vt:lpstr>Витамины</vt:lpstr>
      <vt:lpstr>Сколько раз в день необходимо питаться?</vt:lpstr>
      <vt:lpstr>Завтрак</vt:lpstr>
      <vt:lpstr>Второй завтрак.</vt:lpstr>
      <vt:lpstr>Обед</vt:lpstr>
      <vt:lpstr>Полдник</vt:lpstr>
      <vt:lpstr>Ужин</vt:lpstr>
      <vt:lpstr>Три условия правильного питания</vt:lpstr>
      <vt:lpstr>Что нельзя пить и есть детям?</vt:lpstr>
      <vt:lpstr>Выберите продукты, которые полезны для вас и разделите на две группы:</vt:lpstr>
      <vt:lpstr>Слайд 25</vt:lpstr>
      <vt:lpstr>Слайд 26</vt:lpstr>
      <vt:lpstr>Правила, которые  обеспечивает хорошее состояние здоровья:</vt:lpstr>
      <vt:lpstr>Вывод:</vt:lpstr>
      <vt:lpstr>Домашнее задание:</vt:lpstr>
      <vt:lpstr>Будьте  здоровы! </vt:lpstr>
      <vt:lpstr>Материалы взяты со страниц интернета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User</cp:lastModifiedBy>
  <cp:revision>40</cp:revision>
  <dcterms:created xsi:type="dcterms:W3CDTF">2012-02-15T14:21:24Z</dcterms:created>
  <dcterms:modified xsi:type="dcterms:W3CDTF">2004-01-01T01:06:19Z</dcterms:modified>
</cp:coreProperties>
</file>